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27"/>
  </p:notesMasterIdLst>
  <p:handoutMasterIdLst>
    <p:handoutMasterId r:id="rId28"/>
  </p:handoutMasterIdLst>
  <p:sldIdLst>
    <p:sldId id="291" r:id="rId2"/>
    <p:sldId id="302" r:id="rId3"/>
    <p:sldId id="294" r:id="rId4"/>
    <p:sldId id="303" r:id="rId5"/>
    <p:sldId id="305" r:id="rId6"/>
    <p:sldId id="296" r:id="rId7"/>
    <p:sldId id="312" r:id="rId8"/>
    <p:sldId id="306" r:id="rId9"/>
    <p:sldId id="316" r:id="rId10"/>
    <p:sldId id="314" r:id="rId11"/>
    <p:sldId id="315" r:id="rId12"/>
    <p:sldId id="308" r:id="rId13"/>
    <p:sldId id="309" r:id="rId14"/>
    <p:sldId id="326" r:id="rId15"/>
    <p:sldId id="322" r:id="rId16"/>
    <p:sldId id="310" r:id="rId17"/>
    <p:sldId id="307" r:id="rId18"/>
    <p:sldId id="301" r:id="rId19"/>
    <p:sldId id="311" r:id="rId20"/>
    <p:sldId id="321" r:id="rId21"/>
    <p:sldId id="319" r:id="rId22"/>
    <p:sldId id="318" r:id="rId23"/>
    <p:sldId id="324" r:id="rId24"/>
    <p:sldId id="317" r:id="rId25"/>
    <p:sldId id="325" r:id="rId26"/>
  </p:sldIdLst>
  <p:sldSz cx="9144000" cy="6858000" type="screen4x3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BBB"/>
    <a:srgbClr val="828383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95FC13-CDE9-474B-AEFF-F9EF02BF6BD8}" v="25" dt="2019-12-02T05:44:42.2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02"/>
    <p:restoredTop sz="94411" autoAdjust="0"/>
  </p:normalViewPr>
  <p:slideViewPr>
    <p:cSldViewPr snapToGrid="0" snapToObjects="1">
      <p:cViewPr>
        <p:scale>
          <a:sx n="70" d="100"/>
          <a:sy n="70" d="100"/>
        </p:scale>
        <p:origin x="776" y="56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9995FC13-CDE9-474B-AEFF-F9EF02BF6BD8}"/>
    <pc:docChg chg="addSld modSld">
      <pc:chgData name="" userId="" providerId="" clId="Web-{9995FC13-CDE9-474B-AEFF-F9EF02BF6BD8}" dt="2019-12-02T05:44:42.243" v="22" actId="14100"/>
      <pc:docMkLst>
        <pc:docMk/>
      </pc:docMkLst>
      <pc:sldChg chg="addSp delSp modSp new">
        <pc:chgData name="" userId="" providerId="" clId="Web-{9995FC13-CDE9-474B-AEFF-F9EF02BF6BD8}" dt="2019-12-02T05:44:42.243" v="22" actId="14100"/>
        <pc:sldMkLst>
          <pc:docMk/>
          <pc:sldMk cId="591735321" sldId="320"/>
        </pc:sldMkLst>
        <pc:spChg chg="del">
          <ac:chgData name="" userId="" providerId="" clId="Web-{9995FC13-CDE9-474B-AEFF-F9EF02BF6BD8}" dt="2019-12-02T05:41:32.086" v="1"/>
          <ac:spMkLst>
            <pc:docMk/>
            <pc:sldMk cId="591735321" sldId="320"/>
            <ac:spMk id="2" creationId="{DD68D716-F777-4F62-B7C9-90F526BAAEA4}"/>
          </ac:spMkLst>
        </pc:spChg>
        <pc:spChg chg="del">
          <ac:chgData name="" userId="" providerId="" clId="Web-{9995FC13-CDE9-474B-AEFF-F9EF02BF6BD8}" dt="2019-12-02T05:41:34.367" v="2"/>
          <ac:spMkLst>
            <pc:docMk/>
            <pc:sldMk cId="591735321" sldId="320"/>
            <ac:spMk id="3" creationId="{18B9F5FC-CF42-4871-A41F-88AD525C176B}"/>
          </ac:spMkLst>
        </pc:spChg>
        <pc:picChg chg="add del mod">
          <ac:chgData name="" userId="" providerId="" clId="Web-{9995FC13-CDE9-474B-AEFF-F9EF02BF6BD8}" dt="2019-12-02T05:41:44.289" v="6"/>
          <ac:picMkLst>
            <pc:docMk/>
            <pc:sldMk cId="591735321" sldId="320"/>
            <ac:picMk id="4" creationId="{E476D8B2-2182-4FB4-82E8-396AE7A28030}"/>
          </ac:picMkLst>
        </pc:picChg>
        <pc:picChg chg="add mod">
          <ac:chgData name="" userId="" providerId="" clId="Web-{9995FC13-CDE9-474B-AEFF-F9EF02BF6BD8}" dt="2019-12-02T05:42:52.649" v="18" actId="14100"/>
          <ac:picMkLst>
            <pc:docMk/>
            <pc:sldMk cId="591735321" sldId="320"/>
            <ac:picMk id="6" creationId="{E24C9255-0AE1-432C-8D6E-C119ED6E79F5}"/>
          </ac:picMkLst>
        </pc:picChg>
        <pc:picChg chg="add mod">
          <ac:chgData name="" userId="" providerId="" clId="Web-{9995FC13-CDE9-474B-AEFF-F9EF02BF6BD8}" dt="2019-12-02T05:42:58.008" v="19" actId="14100"/>
          <ac:picMkLst>
            <pc:docMk/>
            <pc:sldMk cId="591735321" sldId="320"/>
            <ac:picMk id="8" creationId="{8CC12786-1DDA-42FF-9B6F-63B2A9F5872F}"/>
          </ac:picMkLst>
        </pc:picChg>
        <pc:picChg chg="add mod">
          <ac:chgData name="" userId="" providerId="" clId="Web-{9995FC13-CDE9-474B-AEFF-F9EF02BF6BD8}" dt="2019-12-02T05:44:22.009" v="20" actId="14100"/>
          <ac:picMkLst>
            <pc:docMk/>
            <pc:sldMk cId="591735321" sldId="320"/>
            <ac:picMk id="10" creationId="{E16E75A1-9709-4407-8AD7-3A0FFDBD5199}"/>
          </ac:picMkLst>
        </pc:picChg>
        <pc:picChg chg="add mod">
          <ac:chgData name="" userId="" providerId="" clId="Web-{9995FC13-CDE9-474B-AEFF-F9EF02BF6BD8}" dt="2019-12-02T05:44:42.243" v="22" actId="14100"/>
          <ac:picMkLst>
            <pc:docMk/>
            <pc:sldMk cId="591735321" sldId="320"/>
            <ac:picMk id="12" creationId="{4E979CFA-B825-4F32-83EF-C3379EDF421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12/3/2019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12/3/2019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eather.com/safety/winter/news/weather-fatalities-car-crashes-accidents-united-states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bcnews.com/tech/tech-news/self-driving-uber-car-hit-killed-woman-did-not-recognize-n1079281" TargetMode="External"/><Relationship Id="rId4" Type="http://schemas.openxmlformats.org/officeDocument/2006/relationships/hyperlink" Target="http://www.prism.engineering/traffic-facts-international-by-country.html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pchart.net/usa.htm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apchart.net/usa.html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https://weather.com/safety/winter/news/weather-fatalities-car-crashes-accidents-united-states</a:t>
            </a:r>
            <a:endParaRPr lang="en-US" dirty="0"/>
          </a:p>
          <a:p>
            <a:r>
              <a:rPr lang="en-US" dirty="0">
                <a:hlinkClick r:id="rId4"/>
              </a:rPr>
              <a:t>http://www.prism.engineering/traffic-facts-international-by-country.html</a:t>
            </a:r>
            <a:endParaRPr lang="en-US" dirty="0"/>
          </a:p>
          <a:p>
            <a:r>
              <a:rPr lang="en-US" dirty="0">
                <a:hlinkClick r:id="rId3"/>
              </a:rPr>
              <a:t>https://weather.com/safety/winter/news/weather-fatalities-car-crashes-accidents-united-states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https://www.nbcnews.com/tech/tech-news/self-driving-uber-car-hit-killed-woman-did-not-recognize-n1079281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637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0" i="0" u="none" strike="noStrike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The </a:t>
            </a:r>
            <a:r>
              <a:rPr lang="en-US" sz="1600" b="0" i="0" u="none" strike="noStrike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Montella</a:t>
            </a:r>
            <a:r>
              <a:rPr lang="en-US" sz="1600" b="0" i="0" u="none" strike="noStrike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et al [18] study analyzed two wheeler crashes in Italy.</a:t>
            </a:r>
            <a:r>
              <a:rPr lang="en-US" sz="1600" b="0" i="0" u="none" strike="noStrike" kern="1200" baseline="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600" b="0" i="0" u="none" strike="noStrike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Alignment subsets such as intersection, curved roads and so on, were observed to be related to crashes.</a:t>
            </a:r>
            <a:r>
              <a:rPr lang="en-US" sz="1600" b="0" i="0" u="none" strike="noStrike" kern="1200" baseline="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600" b="0" i="0" u="none" strike="noStrike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A</a:t>
            </a:r>
            <a:r>
              <a:rPr lang="en-US" sz="1600" b="0" i="0" u="none" strike="noStrike" kern="1200" baseline="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lot of times, good weather did not bear any impact on crashes.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288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https://mapchart.net/usa.html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416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188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12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1598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637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https://mapchart.net/usa.html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77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857"/>
            <a:ext cx="9144000" cy="68580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93776" y="3968497"/>
            <a:ext cx="4978908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100" b="0" i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472"/>
            <a:ext cx="4978908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6" y="6016249"/>
            <a:ext cx="3818411" cy="28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663"/>
            <a:ext cx="4978908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776" y="3970337"/>
            <a:ext cx="4978908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100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1" y="321147"/>
            <a:ext cx="3818411" cy="28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1" y="2189264"/>
            <a:ext cx="4802124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Em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6" y="2185417"/>
            <a:ext cx="3134815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771900" y="2185417"/>
            <a:ext cx="3134815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vitae dolor </a:t>
            </a:r>
            <a:r>
              <a:rPr lang="en-US" dirty="0" err="1"/>
              <a:t>euismod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. In </a:t>
            </a:r>
            <a:r>
              <a:rPr lang="en-US" dirty="0" err="1"/>
              <a:t>ornare</a:t>
            </a:r>
            <a:r>
              <a:rPr lang="en-US" dirty="0"/>
              <a:t> convallis </a:t>
            </a:r>
            <a:r>
              <a:rPr lang="en-US" dirty="0" err="1"/>
              <a:t>velit</a:t>
            </a:r>
            <a:r>
              <a:rPr lang="en-US" dirty="0"/>
              <a:t> vitae cursus. Integer </a:t>
            </a:r>
            <a:r>
              <a:rPr lang="en-US" dirty="0" err="1"/>
              <a:t>egestas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mi </a:t>
            </a:r>
            <a:r>
              <a:rPr lang="en-US" dirty="0" err="1"/>
              <a:t>vehicula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5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6" y="2185417"/>
            <a:ext cx="6418318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342900" marR="0" indent="-304800" algn="l" defTabSz="685800" rtl="0" eaLnBrk="1" fontAlgn="auto" latinLnBrk="0" hangingPunct="1">
              <a:lnSpc>
                <a:spcPts val="1950"/>
              </a:lnSpc>
              <a:spcBef>
                <a:spcPts val="75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150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r>
              <a:rPr lang="en-US" dirty="0" err="1"/>
              <a:t>Quisque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in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.</a:t>
            </a:r>
          </a:p>
          <a:p>
            <a:r>
              <a:rPr lang="en-US" dirty="0" err="1"/>
              <a:t>Donec</a:t>
            </a:r>
            <a:r>
              <a:rPr lang="en-US" dirty="0"/>
              <a:t> vitae </a:t>
            </a:r>
            <a:r>
              <a:rPr lang="en-US" dirty="0" err="1"/>
              <a:t>justo</a:t>
            </a:r>
            <a:r>
              <a:rPr lang="en-US" dirty="0"/>
              <a:t> et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  <a:p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ex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ac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</a:t>
            </a:r>
          </a:p>
          <a:p>
            <a:r>
              <a:rPr lang="en-US" dirty="0" err="1"/>
              <a:t>Duis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</a:t>
            </a:r>
          </a:p>
          <a:p>
            <a:r>
              <a:rPr lang="en-US" dirty="0"/>
              <a:t>Justo et neque odio facilisis turpis </a:t>
            </a:r>
            <a:r>
              <a:rPr lang="en-US" dirty="0" err="1"/>
              <a:t>sodales</a:t>
            </a:r>
            <a:r>
              <a:rPr lang="en-US" dirty="0"/>
              <a:t> placerat.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25197" y="2185416"/>
            <a:ext cx="7259240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725"/>
              </a:lnSpc>
              <a:buClr>
                <a:srgbClr val="005BBB"/>
              </a:buClr>
              <a:buFontTx/>
              <a:buNone/>
              <a:defRPr sz="1275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552450" indent="-209550">
              <a:lnSpc>
                <a:spcPts val="1725"/>
              </a:lnSpc>
              <a:buClr>
                <a:srgbClr val="005BBB"/>
              </a:buClr>
              <a:buFont typeface="Arial" charset="0"/>
              <a:buChar char="•"/>
              <a:tabLst/>
              <a:defRPr sz="15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857250" marR="0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857250" algn="l"/>
              </a:tabLst>
              <a:defRPr sz="15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marL="857250" marR="0" lvl="2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marL="857250" marR="0" lvl="2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23924" y="873940"/>
            <a:ext cx="5320076" cy="598723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320149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2" y="2189263"/>
            <a:ext cx="3001899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35974" y="873940"/>
            <a:ext cx="5308027" cy="31254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320149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3835973" y="3998296"/>
            <a:ext cx="270189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5817" y="3998296"/>
            <a:ext cx="2618184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2" y="2189263"/>
            <a:ext cx="3001899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883920"/>
            <a:ext cx="9144000" cy="597408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01479" y="0"/>
            <a:ext cx="877204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1800" dirty="0">
                <a:latin typeface="Arial" charset="0"/>
              </a:rPr>
              <a:t>‘-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534334" y="1023930"/>
            <a:ext cx="6418317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3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1534334" y="2555889"/>
            <a:ext cx="6418317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8" cy="6857999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425196" y="2320111"/>
            <a:ext cx="78867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8284464" y="6221885"/>
            <a:ext cx="544068" cy="5345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2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2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1" y="321147"/>
            <a:ext cx="3818411" cy="28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4" r:id="rId2"/>
    <p:sldLayoutId id="2147483895" r:id="rId3"/>
    <p:sldLayoutId id="2147483897" r:id="rId4"/>
    <p:sldLayoutId id="2147483907" r:id="rId5"/>
    <p:sldLayoutId id="2147483898" r:id="rId6"/>
    <p:sldLayoutId id="2147483900" r:id="rId7"/>
    <p:sldLayoutId id="2147483906" r:id="rId8"/>
    <p:sldLayoutId id="2147483902" r:id="rId9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>
          <a:solidFill>
            <a:schemeClr val="tx2"/>
          </a:solidFill>
          <a:latin typeface="Georgia" charset="0"/>
          <a:ea typeface="Georgia" charset="0"/>
          <a:cs typeface="Georgia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5BBB"/>
        </a:buClr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LucidaGrande" charset="0"/>
        <a:buChar char="-"/>
        <a:defRPr sz="135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80" userDrawn="1">
          <p15:clr>
            <a:srgbClr val="F26B43"/>
          </p15:clr>
        </p15:guide>
        <p15:guide id="2" pos="312" userDrawn="1">
          <p15:clr>
            <a:srgbClr val="F26B43"/>
          </p15:clr>
        </p15:guide>
        <p15:guide id="3" orient="horz" pos="4016" userDrawn="1">
          <p15:clr>
            <a:srgbClr val="F26B43"/>
          </p15:clr>
        </p15:guide>
        <p15:guide id="4" pos="5544" userDrawn="1">
          <p15:clr>
            <a:srgbClr val="F26B43"/>
          </p15:clr>
        </p15:guide>
        <p15:guide id="5" pos="216" userDrawn="1">
          <p15:clr>
            <a:srgbClr val="F26B43"/>
          </p15:clr>
        </p15:guide>
        <p15:guide id="6" pos="3348" userDrawn="1">
          <p15:clr>
            <a:srgbClr val="F26B43"/>
          </p15:clr>
        </p15:guide>
        <p15:guide id="7" pos="3528" userDrawn="1">
          <p15:clr>
            <a:srgbClr val="F26B43"/>
          </p15:clr>
        </p15:guide>
        <p15:guide id="8" pos="3384" userDrawn="1">
          <p15:clr>
            <a:srgbClr val="F26B43"/>
          </p15:clr>
        </p15:guide>
        <p15:guide id="9" orient="horz" pos="1848" userDrawn="1">
          <p15:clr>
            <a:srgbClr val="F26B43"/>
          </p15:clr>
        </p15:guide>
        <p15:guide id="10" orient="horz" pos="1896" userDrawn="1">
          <p15:clr>
            <a:srgbClr val="F26B43"/>
          </p15:clr>
        </p15:guide>
        <p15:guide id="11" orient="horz" pos="2880" userDrawn="1">
          <p15:clr>
            <a:srgbClr val="F26B43"/>
          </p15:clr>
        </p15:guide>
        <p15:guide id="12" orient="horz" pos="28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rism.engineering/traffic-facts-international-by-country.html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weather.com/safety/winter/news/weather-fatalities-car-crashes-accidents-united-stat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hyperlink" Target="https://www.nbcnews.com/tech/tech-news/self-driving-uber-car-hit-killed-woman-did-not-recognize-n1079281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93776" y="4848064"/>
            <a:ext cx="4978908" cy="1650381"/>
          </a:xfrm>
        </p:spPr>
        <p:txBody>
          <a:bodyPr>
            <a:normAutofit/>
          </a:bodyPr>
          <a:lstStyle/>
          <a:p>
            <a:r>
              <a:rPr lang="en-US" sz="1600" dirty="0" err="1"/>
              <a:t>Adithya</a:t>
            </a:r>
            <a:r>
              <a:rPr lang="en-US" sz="1600" dirty="0"/>
              <a:t> Narayanan</a:t>
            </a:r>
          </a:p>
          <a:p>
            <a:r>
              <a:rPr lang="en-US" sz="1600" dirty="0"/>
              <a:t>Adit Bhargav Modi</a:t>
            </a:r>
          </a:p>
          <a:p>
            <a:r>
              <a:rPr lang="en-US" sz="1600" dirty="0" err="1"/>
              <a:t>Akhil</a:t>
            </a:r>
            <a:r>
              <a:rPr lang="en-US" sz="1600" dirty="0"/>
              <a:t> </a:t>
            </a:r>
            <a:r>
              <a:rPr lang="en-US" sz="1600" dirty="0" err="1"/>
              <a:t>Gaddipati</a:t>
            </a:r>
            <a:endParaRPr lang="en-US" sz="16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effect of weather stimuli and road points of interest in classifying traffic accident severity</a:t>
            </a:r>
          </a:p>
        </p:txBody>
      </p:sp>
    </p:spTree>
    <p:extLst>
      <p:ext uri="{BB962C8B-B14F-4D97-AF65-F5344CB8AC3E}">
        <p14:creationId xmlns:p14="http://schemas.microsoft.com/office/powerpoint/2010/main" val="146182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8298"/>
            <a:ext cx="9144000" cy="6109702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88758" y="748298"/>
            <a:ext cx="7886700" cy="716084"/>
          </a:xfrm>
        </p:spPr>
        <p:txBody>
          <a:bodyPr/>
          <a:lstStyle/>
          <a:p>
            <a:r>
              <a:rPr lang="en-US" dirty="0"/>
              <a:t>Road POIs</a:t>
            </a:r>
          </a:p>
        </p:txBody>
      </p:sp>
    </p:spTree>
    <p:extLst>
      <p:ext uri="{BB962C8B-B14F-4D97-AF65-F5344CB8AC3E}">
        <p14:creationId xmlns:p14="http://schemas.microsoft.com/office/powerpoint/2010/main" val="6414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1249"/>
            <a:ext cx="9144000" cy="6016752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96095" y="841249"/>
            <a:ext cx="7886700" cy="716084"/>
          </a:xfrm>
        </p:spPr>
        <p:txBody>
          <a:bodyPr/>
          <a:lstStyle/>
          <a:p>
            <a:r>
              <a:rPr lang="en-US" dirty="0"/>
              <a:t>Weather Variables</a:t>
            </a:r>
          </a:p>
        </p:txBody>
      </p:sp>
    </p:spTree>
    <p:extLst>
      <p:ext uri="{BB962C8B-B14F-4D97-AF65-F5344CB8AC3E}">
        <p14:creationId xmlns:p14="http://schemas.microsoft.com/office/powerpoint/2010/main" val="203289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776" y="1490663"/>
            <a:ext cx="5262590" cy="2387600"/>
          </a:xfrm>
        </p:spPr>
        <p:txBody>
          <a:bodyPr/>
          <a:lstStyle/>
          <a:p>
            <a:r>
              <a:rPr lang="en-US" dirty="0"/>
              <a:t>Data preprocessing and cleaning</a:t>
            </a:r>
          </a:p>
        </p:txBody>
      </p:sp>
    </p:spTree>
    <p:extLst>
      <p:ext uri="{BB962C8B-B14F-4D97-AF65-F5344CB8AC3E}">
        <p14:creationId xmlns:p14="http://schemas.microsoft.com/office/powerpoint/2010/main" val="2091236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13805" y="1036320"/>
            <a:ext cx="8334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Georgia" panose="02040502050405020303" pitchFamily="18" charset="0"/>
              </a:rPr>
              <a:t>Data Preprocessing and Cleaning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04672" y="1756565"/>
            <a:ext cx="1755647" cy="92333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US Accidents Data</a:t>
            </a:r>
          </a:p>
          <a:p>
            <a:r>
              <a:rPr lang="en-US" sz="1100" dirty="0" smtClean="0"/>
              <a:t>2.25 </a:t>
            </a:r>
            <a:r>
              <a:rPr lang="en-US" sz="1100" dirty="0"/>
              <a:t>Million observations</a:t>
            </a:r>
          </a:p>
          <a:p>
            <a:r>
              <a:rPr lang="en-US" sz="1100" dirty="0"/>
              <a:t>49 variables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97620" y="3326125"/>
            <a:ext cx="1852072" cy="92333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Relevant Feature Selection</a:t>
            </a:r>
          </a:p>
          <a:p>
            <a:r>
              <a:rPr lang="en-US" sz="1100" dirty="0" smtClean="0"/>
              <a:t>2.25 </a:t>
            </a:r>
            <a:r>
              <a:rPr lang="en-US" sz="1100" dirty="0"/>
              <a:t>Million observations</a:t>
            </a:r>
          </a:p>
          <a:p>
            <a:r>
              <a:rPr lang="en-US" sz="1100" dirty="0" smtClean="0"/>
              <a:t>~</a:t>
            </a:r>
            <a:r>
              <a:rPr lang="en-US" sz="1100" dirty="0" smtClean="0"/>
              <a:t>18</a:t>
            </a:r>
            <a:r>
              <a:rPr lang="en-US" sz="1100" dirty="0" smtClean="0"/>
              <a:t> </a:t>
            </a:r>
            <a:r>
              <a:rPr lang="en-US" sz="1100" dirty="0"/>
              <a:t>variables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87046" y="5207335"/>
            <a:ext cx="2473235" cy="107721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/>
              <a:t>Data of Four Different States (Arizona, Washington, Florida, Pennsylvania)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560319" y="2148307"/>
            <a:ext cx="1637212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197531" y="2148307"/>
            <a:ext cx="0" cy="1168968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/>
            <a:stCxn id="7" idx="2"/>
          </p:cNvCxnSpPr>
          <p:nvPr/>
        </p:nvCxnSpPr>
        <p:spPr>
          <a:xfrm flipH="1">
            <a:off x="4197531" y="4249455"/>
            <a:ext cx="26125" cy="140629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4223656" y="5655751"/>
            <a:ext cx="1563390" cy="484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400057" y="5289549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Subset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577051" y="1762252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EF2B08-BE82-494D-A064-8C592DFB4C69}"/>
              </a:ext>
            </a:extLst>
          </p:cNvPr>
          <p:cNvSpPr txBox="1"/>
          <p:nvPr/>
        </p:nvSpPr>
        <p:spPr>
          <a:xfrm rot="5400000">
            <a:off x="3271871" y="4820283"/>
            <a:ext cx="1543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Under Sampling</a:t>
            </a:r>
          </a:p>
        </p:txBody>
      </p:sp>
    </p:spTree>
    <p:extLst>
      <p:ext uri="{BB962C8B-B14F-4D97-AF65-F5344CB8AC3E}">
        <p14:creationId xmlns:p14="http://schemas.microsoft.com/office/powerpoint/2010/main" val="327637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36168"/>
            <a:ext cx="7886700" cy="716084"/>
          </a:xfrm>
        </p:spPr>
        <p:txBody>
          <a:bodyPr/>
          <a:lstStyle/>
          <a:p>
            <a:r>
              <a:rPr lang="en-US" dirty="0" smtClean="0"/>
              <a:t>Variables Considered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27101" y="2185416"/>
            <a:ext cx="3696843" cy="3848100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/>
              <a:t>WEATHER VARIABLES</a:t>
            </a:r>
          </a:p>
          <a:p>
            <a:pPr algn="ctr"/>
            <a:endParaRPr lang="en-US" sz="1800" dirty="0"/>
          </a:p>
          <a:p>
            <a:pPr algn="ctr"/>
            <a:r>
              <a:rPr lang="en-US" sz="1800" dirty="0" smtClean="0"/>
              <a:t>Temperature</a:t>
            </a:r>
          </a:p>
          <a:p>
            <a:pPr algn="ctr"/>
            <a:r>
              <a:rPr lang="en-US" sz="1800" dirty="0" smtClean="0"/>
              <a:t>Wind Direction</a:t>
            </a:r>
          </a:p>
          <a:p>
            <a:pPr algn="ctr"/>
            <a:r>
              <a:rPr lang="en-US" sz="1800" dirty="0" smtClean="0"/>
              <a:t>Wind Speed</a:t>
            </a:r>
          </a:p>
          <a:p>
            <a:pPr algn="ctr"/>
            <a:r>
              <a:rPr lang="en-US" sz="1800" dirty="0" smtClean="0"/>
              <a:t>Humidity</a:t>
            </a:r>
          </a:p>
          <a:p>
            <a:pPr algn="ctr"/>
            <a:r>
              <a:rPr lang="en-US" sz="1800" dirty="0" smtClean="0"/>
              <a:t>Pressure</a:t>
            </a:r>
          </a:p>
          <a:p>
            <a:pPr algn="ctr"/>
            <a:r>
              <a:rPr lang="en-US" sz="1800" dirty="0" smtClean="0"/>
              <a:t>Visibility</a:t>
            </a:r>
          </a:p>
          <a:p>
            <a:pPr algn="ctr"/>
            <a:endParaRPr lang="en-US" sz="1800" dirty="0"/>
          </a:p>
          <a:p>
            <a:pPr algn="ctr"/>
            <a:endParaRPr lang="en-US" sz="1800" dirty="0" smtClean="0"/>
          </a:p>
          <a:p>
            <a:pPr algn="ctr"/>
            <a:endParaRPr lang="en-US" sz="1800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08577" y="2036884"/>
            <a:ext cx="3611804" cy="4434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ts val="1725"/>
              </a:lnSpc>
              <a:spcBef>
                <a:spcPts val="750"/>
              </a:spcBef>
              <a:buClr>
                <a:srgbClr val="005BBB"/>
              </a:buClr>
              <a:buFontTx/>
              <a:buNone/>
              <a:defRPr sz="1275" b="1" kern="1200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552450" indent="-209550" algn="l" defTabSz="685800" rtl="0" eaLnBrk="1" latinLnBrk="0" hangingPunct="1">
              <a:lnSpc>
                <a:spcPts val="1725"/>
              </a:lnSpc>
              <a:spcBef>
                <a:spcPts val="375"/>
              </a:spcBef>
              <a:buClr>
                <a:srgbClr val="005BBB"/>
              </a:buClr>
              <a:buFont typeface="Arial" charset="0"/>
              <a:buChar char="•"/>
              <a:tabLst/>
              <a:defRPr sz="15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857250" marR="0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857250" algn="l"/>
              </a:tabLst>
              <a:defRPr sz="15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350" kern="1200"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350" kern="1200"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 smtClean="0"/>
              <a:t>ROAD POIs~</a:t>
            </a:r>
          </a:p>
          <a:p>
            <a:pPr algn="ctr"/>
            <a:endParaRPr lang="en-US" sz="1800" dirty="0"/>
          </a:p>
          <a:p>
            <a:pPr algn="ctr"/>
            <a:r>
              <a:rPr lang="en-US" sz="1800" dirty="0" smtClean="0"/>
              <a:t>Amenity</a:t>
            </a:r>
          </a:p>
          <a:p>
            <a:pPr algn="ctr"/>
            <a:r>
              <a:rPr lang="en-US" sz="1800" dirty="0" smtClean="0"/>
              <a:t>Crossing</a:t>
            </a:r>
          </a:p>
          <a:p>
            <a:pPr algn="ctr"/>
            <a:r>
              <a:rPr lang="en-US" sz="1800" dirty="0" smtClean="0"/>
              <a:t>Station</a:t>
            </a:r>
          </a:p>
          <a:p>
            <a:pPr algn="ctr"/>
            <a:r>
              <a:rPr lang="en-US" sz="1800" dirty="0" smtClean="0"/>
              <a:t>Stop</a:t>
            </a:r>
          </a:p>
          <a:p>
            <a:pPr algn="ctr"/>
            <a:r>
              <a:rPr lang="en-US" sz="1800" dirty="0" smtClean="0"/>
              <a:t>Give Way</a:t>
            </a:r>
          </a:p>
          <a:p>
            <a:pPr algn="ctr"/>
            <a:r>
              <a:rPr lang="en-US" sz="1800" dirty="0" smtClean="0"/>
              <a:t>Traffic Calming</a:t>
            </a:r>
          </a:p>
          <a:p>
            <a:pPr algn="ctr"/>
            <a:r>
              <a:rPr lang="en-US" sz="1800" dirty="0" smtClean="0"/>
              <a:t>Junction</a:t>
            </a:r>
          </a:p>
          <a:p>
            <a:pPr algn="ctr"/>
            <a:r>
              <a:rPr lang="en-US" sz="1800" dirty="0" smtClean="0"/>
              <a:t>No Exit</a:t>
            </a:r>
          </a:p>
          <a:p>
            <a:pPr algn="ctr"/>
            <a:r>
              <a:rPr lang="en-US" sz="1800" dirty="0" smtClean="0"/>
              <a:t>Traffic signal</a:t>
            </a:r>
          </a:p>
          <a:p>
            <a:pPr algn="ctr"/>
            <a:r>
              <a:rPr lang="en-US" sz="1800" dirty="0" smtClean="0"/>
              <a:t>Railway Crossing</a:t>
            </a:r>
          </a:p>
          <a:p>
            <a:pPr algn="ctr"/>
            <a:r>
              <a:rPr lang="en-US" sz="1800" dirty="0" smtClean="0"/>
              <a:t>Bump</a:t>
            </a:r>
          </a:p>
          <a:p>
            <a:pPr algn="ctr"/>
            <a:r>
              <a:rPr lang="en-US" sz="1800" dirty="0" smtClean="0"/>
              <a:t>Roundabout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320833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776" y="1490663"/>
            <a:ext cx="5262590" cy="2387600"/>
          </a:xfrm>
        </p:spPr>
        <p:txBody>
          <a:bodyPr/>
          <a:lstStyle/>
          <a:p>
            <a:r>
              <a:rPr lang="en-US" dirty="0" err="1"/>
              <a:t>MethodologY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21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83478" y="1551206"/>
            <a:ext cx="7881256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Training Data</a:t>
            </a:r>
          </a:p>
        </p:txBody>
      </p:sp>
      <p:cxnSp>
        <p:nvCxnSpPr>
          <p:cNvPr id="14" name="Straight Connector 13"/>
          <p:cNvCxnSpPr>
            <a:stCxn id="10" idx="2"/>
          </p:cNvCxnSpPr>
          <p:nvPr/>
        </p:nvCxnSpPr>
        <p:spPr>
          <a:xfrm>
            <a:off x="4524106" y="1889760"/>
            <a:ext cx="0" cy="2960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583479" y="2206841"/>
            <a:ext cx="78812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583479" y="2206841"/>
            <a:ext cx="0" cy="867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2037808" y="2206841"/>
            <a:ext cx="0" cy="867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7036529" y="2185851"/>
            <a:ext cx="0" cy="867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3531129" y="2206841"/>
            <a:ext cx="0" cy="867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5312231" y="2206841"/>
            <a:ext cx="8709" cy="867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64668" y="3018141"/>
            <a:ext cx="1193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/>
              <a:t>Logistic Regression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503560" y="3029042"/>
            <a:ext cx="1239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ClassificationTree</a:t>
            </a:r>
            <a:endParaRPr lang="en-US" sz="1400" dirty="0"/>
          </a:p>
        </p:txBody>
      </p:sp>
      <p:sp>
        <p:nvSpPr>
          <p:cNvPr id="63" name="TextBox 62"/>
          <p:cNvSpPr txBox="1"/>
          <p:nvPr/>
        </p:nvSpPr>
        <p:spPr>
          <a:xfrm>
            <a:off x="6641622" y="3062301"/>
            <a:ext cx="8418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Bagging</a:t>
            </a:r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8464734" y="2185851"/>
            <a:ext cx="0" cy="867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8009320" y="3018141"/>
            <a:ext cx="9108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400" dirty="0"/>
              <a:t>Random </a:t>
            </a:r>
          </a:p>
          <a:p>
            <a:pPr algn="just"/>
            <a:r>
              <a:rPr lang="en-US" sz="1400" dirty="0"/>
              <a:t>Forest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3023996" y="3041451"/>
            <a:ext cx="9621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AdaBoost</a:t>
            </a:r>
            <a:endParaRPr lang="en-US" sz="1400" dirty="0"/>
          </a:p>
        </p:txBody>
      </p:sp>
      <p:sp>
        <p:nvSpPr>
          <p:cNvPr id="74" name="TextBox 73"/>
          <p:cNvSpPr txBox="1"/>
          <p:nvPr/>
        </p:nvSpPr>
        <p:spPr>
          <a:xfrm>
            <a:off x="4998379" y="3062302"/>
            <a:ext cx="7040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MARS</a:t>
            </a:r>
          </a:p>
        </p:txBody>
      </p:sp>
      <p:sp>
        <p:nvSpPr>
          <p:cNvPr id="77" name="Right Brace 76"/>
          <p:cNvSpPr/>
          <p:nvPr/>
        </p:nvSpPr>
        <p:spPr>
          <a:xfrm rot="5400000">
            <a:off x="3498067" y="1452833"/>
            <a:ext cx="209844" cy="4198858"/>
          </a:xfrm>
          <a:prstGeom prst="rightBrace">
            <a:avLst>
              <a:gd name="adj1" fmla="val 8333"/>
              <a:gd name="adj2" fmla="val 4899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2123282" y="3663402"/>
            <a:ext cx="3604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10 Fold Cross-Validation with 3 replications</a:t>
            </a:r>
          </a:p>
        </p:txBody>
      </p:sp>
      <p:sp>
        <p:nvSpPr>
          <p:cNvPr id="79" name="Right Brace 78"/>
          <p:cNvSpPr/>
          <p:nvPr/>
        </p:nvSpPr>
        <p:spPr>
          <a:xfrm rot="5400000">
            <a:off x="590982" y="3067693"/>
            <a:ext cx="216067" cy="975360"/>
          </a:xfrm>
          <a:prstGeom prst="rightBrace">
            <a:avLst>
              <a:gd name="adj1" fmla="val 8333"/>
              <a:gd name="adj2" fmla="val 52678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/>
          <p:cNvSpPr txBox="1"/>
          <p:nvPr/>
        </p:nvSpPr>
        <p:spPr>
          <a:xfrm>
            <a:off x="86367" y="3601836"/>
            <a:ext cx="1571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Tuning Prediction</a:t>
            </a:r>
          </a:p>
          <a:p>
            <a:r>
              <a:rPr lang="en-US" sz="1400" dirty="0"/>
              <a:t> Threshold</a:t>
            </a:r>
          </a:p>
        </p:txBody>
      </p:sp>
      <p:sp>
        <p:nvSpPr>
          <p:cNvPr id="81" name="Right Brace 80"/>
          <p:cNvSpPr/>
          <p:nvPr/>
        </p:nvSpPr>
        <p:spPr>
          <a:xfrm rot="5400000">
            <a:off x="7688843" y="2504338"/>
            <a:ext cx="219364" cy="2098765"/>
          </a:xfrm>
          <a:prstGeom prst="rightBrace">
            <a:avLst>
              <a:gd name="adj1" fmla="val 8333"/>
              <a:gd name="adj2" fmla="val 49107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6486595" y="3624484"/>
            <a:ext cx="26238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Tuning of Predictors and Trees</a:t>
            </a:r>
          </a:p>
        </p:txBody>
      </p:sp>
      <p:cxnSp>
        <p:nvCxnSpPr>
          <p:cNvPr id="96" name="Straight Arrow Connector 95"/>
          <p:cNvCxnSpPr/>
          <p:nvPr/>
        </p:nvCxnSpPr>
        <p:spPr>
          <a:xfrm flipH="1">
            <a:off x="583478" y="4125056"/>
            <a:ext cx="1" cy="8127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 flipH="1">
            <a:off x="3675397" y="4078182"/>
            <a:ext cx="1" cy="8127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H="1">
            <a:off x="7798525" y="4112707"/>
            <a:ext cx="1" cy="8127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3801" y="4955177"/>
            <a:ext cx="1159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 Data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3089426" y="4959531"/>
            <a:ext cx="1159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 Data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7218847" y="4984925"/>
            <a:ext cx="1159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 Data</a:t>
            </a:r>
          </a:p>
        </p:txBody>
      </p:sp>
      <p:cxnSp>
        <p:nvCxnSpPr>
          <p:cNvPr id="103" name="Straight Arrow Connector 102"/>
          <p:cNvCxnSpPr/>
          <p:nvPr/>
        </p:nvCxnSpPr>
        <p:spPr>
          <a:xfrm>
            <a:off x="579129" y="5299575"/>
            <a:ext cx="4349" cy="486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3687665" y="5324509"/>
            <a:ext cx="4349" cy="486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>
            <a:off x="7794177" y="5299575"/>
            <a:ext cx="4349" cy="486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0" y="5737163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Predictive </a:t>
            </a:r>
          </a:p>
          <a:p>
            <a:r>
              <a:rPr lang="en-US" dirty="0"/>
              <a:t>Accuracy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3094343" y="5787490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Predictive </a:t>
            </a:r>
          </a:p>
          <a:p>
            <a:r>
              <a:rPr lang="en-US" dirty="0"/>
              <a:t>Accuracy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7219408" y="5737162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Predictive </a:t>
            </a:r>
          </a:p>
          <a:p>
            <a:r>
              <a:rPr lang="en-US" dirty="0"/>
              <a:t>Accuracy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164669" y="1036320"/>
            <a:ext cx="8683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Georgia" panose="02040502050405020303" pitchFamily="18" charset="0"/>
              </a:rPr>
              <a:t>State Subsets</a:t>
            </a:r>
          </a:p>
        </p:txBody>
      </p:sp>
    </p:spTree>
    <p:extLst>
      <p:ext uri="{BB962C8B-B14F-4D97-AF65-F5344CB8AC3E}">
        <p14:creationId xmlns:p14="http://schemas.microsoft.com/office/powerpoint/2010/main" val="267822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776" y="1490663"/>
            <a:ext cx="5262590" cy="2387600"/>
          </a:xfrm>
        </p:spPr>
        <p:txBody>
          <a:bodyPr/>
          <a:lstStyle/>
          <a:p>
            <a:r>
              <a:rPr lang="en-US" dirty="0"/>
              <a:t>RESULTS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64669" y="879562"/>
            <a:ext cx="8683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Georgia" panose="02040502050405020303" pitchFamily="18" charset="0"/>
              </a:rPr>
              <a:t>Classification Trees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322909" y="1816519"/>
            <a:ext cx="1507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Georgia" panose="02040502050405020303" pitchFamily="18" charset="0"/>
              </a:rPr>
              <a:t>Washington 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57" b="6451"/>
          <a:stretch/>
        </p:blipFill>
        <p:spPr>
          <a:xfrm>
            <a:off x="0" y="2185851"/>
            <a:ext cx="4763589" cy="373597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0" b="3901"/>
          <a:stretch/>
        </p:blipFill>
        <p:spPr>
          <a:xfrm>
            <a:off x="4763589" y="2185852"/>
            <a:ext cx="4380411" cy="373597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200106" y="1816520"/>
            <a:ext cx="1507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Georgia" panose="02040502050405020303" pitchFamily="18" charset="0"/>
              </a:rPr>
              <a:t>Arizona</a:t>
            </a:r>
          </a:p>
        </p:txBody>
      </p:sp>
    </p:spTree>
    <p:extLst>
      <p:ext uri="{BB962C8B-B14F-4D97-AF65-F5344CB8AC3E}">
        <p14:creationId xmlns:p14="http://schemas.microsoft.com/office/powerpoint/2010/main" val="81423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64669" y="879562"/>
            <a:ext cx="8683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Georgia" panose="02040502050405020303" pitchFamily="18" charset="0"/>
              </a:rPr>
              <a:t>Classification Trees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322909" y="1816519"/>
            <a:ext cx="1507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Georgia" panose="02040502050405020303" pitchFamily="18" charset="0"/>
              </a:rPr>
              <a:t>Florida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200106" y="1847299"/>
            <a:ext cx="15073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Georgia" panose="02040502050405020303" pitchFamily="18" charset="0"/>
              </a:rPr>
              <a:t>Pennsylvania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9" b="5129"/>
          <a:stretch/>
        </p:blipFill>
        <p:spPr>
          <a:xfrm>
            <a:off x="164669" y="2185853"/>
            <a:ext cx="4598921" cy="37359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6" b="4196"/>
          <a:stretch/>
        </p:blipFill>
        <p:spPr>
          <a:xfrm>
            <a:off x="4763590" y="2185851"/>
            <a:ext cx="4380410" cy="37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875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83140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:a16="http://schemas.microsoft.com/office/drawing/2014/main" id="{E24C9255-0AE1-432C-8D6E-C119ED6E7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45" y="1520793"/>
            <a:ext cx="3498830" cy="2163442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8CC12786-1DDA-42FF-9B6F-63B2A9F587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920" y="1523490"/>
            <a:ext cx="3475806" cy="2149206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E16E75A1-9709-4407-8AD7-3A0FFDBD5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45" y="3861839"/>
            <a:ext cx="3444390" cy="2129781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4E979CFA-B825-4F32-83EF-C3379EDF42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040" y="3862437"/>
            <a:ext cx="3436685" cy="212501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4669" y="879562"/>
            <a:ext cx="8683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Georgia" panose="02040502050405020303" pitchFamily="18" charset="0"/>
              </a:rPr>
              <a:t>Predictive Accuracy</a:t>
            </a:r>
          </a:p>
        </p:txBody>
      </p:sp>
    </p:spTree>
    <p:extLst>
      <p:ext uri="{BB962C8B-B14F-4D97-AF65-F5344CB8AC3E}">
        <p14:creationId xmlns:p14="http://schemas.microsoft.com/office/powerpoint/2010/main" val="17470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64669" y="879562"/>
            <a:ext cx="8683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Georgia" panose="02040502050405020303" pitchFamily="18" charset="0"/>
              </a:rPr>
              <a:t>Classification Trees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322909" y="1816519"/>
            <a:ext cx="1507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Georgia" panose="02040502050405020303" pitchFamily="18" charset="0"/>
              </a:rPr>
              <a:t>Washington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200106" y="1816520"/>
            <a:ext cx="1507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Georgia" panose="02040502050405020303" pitchFamily="18" charset="0"/>
              </a:rPr>
              <a:t>Arizona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40"/>
          <a:stretch/>
        </p:blipFill>
        <p:spPr>
          <a:xfrm>
            <a:off x="266084" y="2185851"/>
            <a:ext cx="3806043" cy="44881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76"/>
          <a:stretch/>
        </p:blipFill>
        <p:spPr>
          <a:xfrm>
            <a:off x="4706111" y="2185851"/>
            <a:ext cx="3840482" cy="4488163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4511039" y="1645920"/>
            <a:ext cx="0" cy="492556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311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64669" y="879562"/>
            <a:ext cx="8683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Georgia" panose="02040502050405020303" pitchFamily="18" charset="0"/>
              </a:rPr>
              <a:t>Classification Trees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322909" y="1816519"/>
            <a:ext cx="1507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Georgia" panose="02040502050405020303" pitchFamily="18" charset="0"/>
              </a:rPr>
              <a:t>Florida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200106" y="1847299"/>
            <a:ext cx="15073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Georgia" panose="02040502050405020303" pitchFamily="18" charset="0"/>
              </a:rPr>
              <a:t>Pennsylvania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94"/>
          <a:stretch/>
        </p:blipFill>
        <p:spPr>
          <a:xfrm>
            <a:off x="213789" y="2097025"/>
            <a:ext cx="3919299" cy="45230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40"/>
          <a:stretch/>
        </p:blipFill>
        <p:spPr>
          <a:xfrm>
            <a:off x="4608575" y="2185853"/>
            <a:ext cx="3938017" cy="4468368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4352543" y="1645920"/>
            <a:ext cx="0" cy="492556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7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64669" y="879562"/>
            <a:ext cx="8683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Georgia" panose="02040502050405020303" pitchFamily="18" charset="0"/>
              </a:rPr>
              <a:t>Predictive Accuracy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72" t="125" b="1072"/>
          <a:stretch/>
        </p:blipFill>
        <p:spPr>
          <a:xfrm>
            <a:off x="164669" y="1618488"/>
            <a:ext cx="4292303" cy="42153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173" t="1260" r="278" b="425"/>
          <a:stretch/>
        </p:blipFill>
        <p:spPr>
          <a:xfrm>
            <a:off x="4745736" y="1618488"/>
            <a:ext cx="4295957" cy="426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01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endParaRPr lang="en-US" b="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A combination of Weather and Road POIs was found to be a very poor predictor of accident severity- contrary to several studies. Despite Weather variables dominating, accuracy remains fairly low. 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Weather related variables were found to be the most important predictors across different states and Road POIs performed poorly in terms of variable importance (could be due to their sparsity).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Bagging and Random Forest ensemble were found to perform marginally better out-of-sample in this data, despite the use of models such as MARS and </a:t>
            </a:r>
            <a:r>
              <a:rPr lang="en-US" sz="1600" b="0" dirty="0" err="1"/>
              <a:t>AdaBoost</a:t>
            </a:r>
            <a:r>
              <a:rPr lang="en-US" sz="1600" b="0" dirty="0"/>
              <a:t> – they handle variance better. 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Future direction – Studying driver behavior, eliminating driver behavior by studying autonomous vehicle crashes, topic modeling across insurance statements to understand driver/passenger understanding of the situation etc.  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600" b="0" dirty="0"/>
          </a:p>
          <a:p>
            <a:pPr>
              <a:lnSpc>
                <a:spcPct val="100000"/>
              </a:lnSpc>
            </a:pPr>
            <a:endParaRPr lang="en-US" sz="1600" b="0" dirty="0"/>
          </a:p>
          <a:p>
            <a:pPr>
              <a:lnSpc>
                <a:spcPct val="100000"/>
              </a:lnSpc>
            </a:pPr>
            <a:endParaRPr lang="en-US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66645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22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rc 3"/>
          <p:cNvSpPr/>
          <p:nvPr/>
        </p:nvSpPr>
        <p:spPr>
          <a:xfrm rot="21073004">
            <a:off x="3389535" y="3434142"/>
            <a:ext cx="1049348" cy="1247329"/>
          </a:xfrm>
          <a:prstGeom prst="arc">
            <a:avLst>
              <a:gd name="adj1" fmla="val 16200000"/>
              <a:gd name="adj2" fmla="val 1264430"/>
            </a:avLst>
          </a:prstGeom>
          <a:ln w="20320">
            <a:solidFill>
              <a:schemeClr val="accent3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3773929" y="4257769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6" name="Freeform 5"/>
          <p:cNvSpPr/>
          <p:nvPr/>
        </p:nvSpPr>
        <p:spPr>
          <a:xfrm rot="10800000">
            <a:off x="4981007" y="4270758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73929" y="4295173"/>
            <a:ext cx="1336621" cy="5424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75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Note: </a:t>
            </a:r>
            <a:r>
              <a:rPr lang="en-US" sz="975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neque in dignissim, and quet nis et umis varius.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59" y="766354"/>
            <a:ext cx="4405605" cy="288323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446" y="766353"/>
            <a:ext cx="4740554" cy="28104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446" y="3576810"/>
            <a:ext cx="4740554" cy="271994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576810"/>
            <a:ext cx="4429511" cy="271994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8599" y="6296755"/>
            <a:ext cx="8177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hlinkClick r:id="rId7"/>
              </a:rPr>
              <a:t>https://weather.com/safety/winter/news/weather-fatalities-car-crashes-accidents-united-states</a:t>
            </a:r>
            <a:endParaRPr lang="en-US" sz="800" dirty="0"/>
          </a:p>
          <a:p>
            <a:r>
              <a:rPr lang="en-US" sz="800" dirty="0">
                <a:hlinkClick r:id="rId8"/>
              </a:rPr>
              <a:t>http://www.prism.engineering/traffic-facts-international-by-country.html</a:t>
            </a:r>
            <a:endParaRPr lang="en-US" sz="800" dirty="0"/>
          </a:p>
          <a:p>
            <a:r>
              <a:rPr lang="en-US" sz="800" dirty="0">
                <a:hlinkClick r:id="rId7"/>
              </a:rPr>
              <a:t>https://weather.com/safety/winter/news/weather-fatalities-car-crashes-accidents-united-states</a:t>
            </a:r>
            <a:endParaRPr lang="en-US" sz="800" dirty="0"/>
          </a:p>
          <a:p>
            <a:r>
              <a:rPr lang="en-US" sz="800" dirty="0" smtClean="0">
                <a:hlinkClick r:id="rId9"/>
              </a:rPr>
              <a:t>https</a:t>
            </a:r>
            <a:r>
              <a:rPr lang="en-US" sz="800" dirty="0">
                <a:hlinkClick r:id="rId9"/>
              </a:rPr>
              <a:t>://www.nbcnews.com/tech/tech-news/self-driving-uber-car-hit-killed-woman-did-not-recognize-n1079281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7101" y="2515855"/>
            <a:ext cx="5668899" cy="1725219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r>
              <a:rPr lang="en-US" sz="2400" dirty="0"/>
              <a:t>Analyzing and modeling the effect that weather stimuli and road points-of-interest (POIs) bear on accident severity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7101" y="1494972"/>
            <a:ext cx="7886700" cy="716084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356911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</p:spTree>
    <p:extLst>
      <p:ext uri="{BB962C8B-B14F-4D97-AF65-F5344CB8AC3E}">
        <p14:creationId xmlns:p14="http://schemas.microsoft.com/office/powerpoint/2010/main" val="162511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>
          <a:xfrm>
            <a:off x="425195" y="2115261"/>
            <a:ext cx="8309501" cy="3583946"/>
          </a:xfrm>
        </p:spPr>
        <p:txBody>
          <a:bodyPr/>
          <a:lstStyle/>
          <a:p>
            <a:r>
              <a:rPr lang="en-US" sz="1600" dirty="0" err="1"/>
              <a:t>Malin</a:t>
            </a:r>
            <a:r>
              <a:rPr lang="en-US" sz="1600" dirty="0"/>
              <a:t> et al. (2019) analyzed accidents in Finland across all main road networks using Palm </a:t>
            </a:r>
            <a:r>
              <a:rPr lang="en-US" sz="1600" dirty="0" err="1"/>
              <a:t>Probabilites</a:t>
            </a:r>
            <a:r>
              <a:rPr lang="en-US" sz="1600" dirty="0"/>
              <a:t> by also accounting for driver behavior and found that both</a:t>
            </a:r>
            <a:r>
              <a:rPr lang="en-US" sz="1600" b="1" dirty="0">
                <a:solidFill>
                  <a:schemeClr val="accent1"/>
                </a:solidFill>
              </a:rPr>
              <a:t>, road type and weather conditions, were found to have significant impact on accident severity. </a:t>
            </a:r>
          </a:p>
          <a:p>
            <a:r>
              <a:rPr lang="en-US" sz="1600" dirty="0"/>
              <a:t> </a:t>
            </a:r>
            <a:r>
              <a:rPr lang="en-US" sz="1600" dirty="0" err="1"/>
              <a:t>Sherretz</a:t>
            </a:r>
            <a:r>
              <a:rPr lang="en-US" sz="1600" dirty="0"/>
              <a:t> et al. (1978) analyzed the data from seven southern Illinois cities and found a </a:t>
            </a:r>
            <a:r>
              <a:rPr lang="en-US" sz="1600" b="1" dirty="0">
                <a:solidFill>
                  <a:schemeClr val="accent1"/>
                </a:solidFill>
              </a:rPr>
              <a:t>linear relationship between rainfall and occurrence of traffic accidents.</a:t>
            </a:r>
          </a:p>
          <a:p>
            <a:r>
              <a:rPr lang="en-US" sz="1600" dirty="0"/>
              <a:t>The </a:t>
            </a:r>
            <a:r>
              <a:rPr lang="en-US" sz="1600" dirty="0" err="1"/>
              <a:t>Montella</a:t>
            </a:r>
            <a:r>
              <a:rPr lang="en-US" sz="1600" dirty="0"/>
              <a:t> et al. (2012) study analyzed two wheeler crashes in Italy. </a:t>
            </a:r>
            <a:r>
              <a:rPr lang="en-US" sz="1600" b="1" dirty="0">
                <a:solidFill>
                  <a:schemeClr val="accent1"/>
                </a:solidFill>
              </a:rPr>
              <a:t>Alignment subsets such as intersection, curved roads and so on, were observed to be related to crashes.  A lot of times, good weather did not bear any impact on crashes. </a:t>
            </a:r>
          </a:p>
          <a:p>
            <a:r>
              <a:rPr lang="en-US" sz="1600" dirty="0" err="1"/>
              <a:t>Moosavi</a:t>
            </a:r>
            <a:r>
              <a:rPr lang="en-US" sz="1600" dirty="0"/>
              <a:t> et al. (2019) used deep neural networks to predict accident risks in real time- up to 15 minute durations within a precision of 5sq. Km radius using the same dataset.</a:t>
            </a:r>
          </a:p>
          <a:p>
            <a:r>
              <a:rPr lang="en-US" sz="1600" dirty="0" err="1"/>
              <a:t>Theoﬁlatos</a:t>
            </a:r>
            <a:r>
              <a:rPr lang="en-US" sz="1600" dirty="0"/>
              <a:t>, A. (2017) </a:t>
            </a:r>
            <a:r>
              <a:rPr lang="en-US" sz="1600" b="1" dirty="0">
                <a:solidFill>
                  <a:srgbClr val="FF0000"/>
                </a:solidFill>
              </a:rPr>
              <a:t>did not find a strong relationship between weather and accident severity.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427100" y="1320800"/>
            <a:ext cx="8229219" cy="716084"/>
          </a:xfrm>
        </p:spPr>
        <p:txBody>
          <a:bodyPr/>
          <a:lstStyle/>
          <a:p>
            <a:r>
              <a:rPr lang="en-US" dirty="0"/>
              <a:t>Past Work</a:t>
            </a:r>
          </a:p>
        </p:txBody>
      </p:sp>
    </p:spTree>
    <p:extLst>
      <p:ext uri="{BB962C8B-B14F-4D97-AF65-F5344CB8AC3E}">
        <p14:creationId xmlns:p14="http://schemas.microsoft.com/office/powerpoint/2010/main" val="383790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Bayesian Logistic Regression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CART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Random Forest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SVMs, Neural Networks, Hybrid Decision Tree-NN methods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Multiple Objective Particle Swarm Optimization (MOPSO)</a:t>
            </a:r>
          </a:p>
          <a:p>
            <a:endParaRPr lang="en-US" dirty="0"/>
          </a:p>
          <a:p>
            <a:pPr marL="38100" indent="0">
              <a:buNone/>
            </a:pPr>
            <a:r>
              <a:rPr lang="en-US" sz="1800" b="1" dirty="0"/>
              <a:t>Pitfalls: Niche Data, leading to high bias and low variance across regions or climatic conditions- doesn’t capture all conditions well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7101" y="962758"/>
            <a:ext cx="7886700" cy="716084"/>
          </a:xfrm>
        </p:spPr>
        <p:txBody>
          <a:bodyPr/>
          <a:lstStyle/>
          <a:p>
            <a:r>
              <a:rPr lang="en-US" dirty="0"/>
              <a:t>Methodologies from Past Work</a:t>
            </a:r>
          </a:p>
        </p:txBody>
      </p:sp>
    </p:spTree>
    <p:extLst>
      <p:ext uri="{BB962C8B-B14F-4D97-AF65-F5344CB8AC3E}">
        <p14:creationId xmlns:p14="http://schemas.microsoft.com/office/powerpoint/2010/main" val="204930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776" y="1490663"/>
            <a:ext cx="5262590" cy="2387600"/>
          </a:xfrm>
        </p:spPr>
        <p:txBody>
          <a:bodyPr/>
          <a:lstStyle/>
          <a:p>
            <a:r>
              <a:rPr lang="en-US" dirty="0"/>
              <a:t>DATA Description</a:t>
            </a:r>
          </a:p>
        </p:txBody>
      </p:sp>
    </p:spTree>
    <p:extLst>
      <p:ext uri="{BB962C8B-B14F-4D97-AF65-F5344CB8AC3E}">
        <p14:creationId xmlns:p14="http://schemas.microsoft.com/office/powerpoint/2010/main" val="316083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Data : US Accidents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900" b="0" dirty="0" smtClean="0">
                <a:solidFill>
                  <a:schemeClr val="tx1"/>
                </a:solidFill>
              </a:rPr>
              <a:t>2.25 </a:t>
            </a:r>
            <a:r>
              <a:rPr lang="en-US" sz="1900" b="0" dirty="0">
                <a:solidFill>
                  <a:schemeClr val="tx1"/>
                </a:solidFill>
              </a:rPr>
              <a:t>Million Observations (obtained using APIs that provide traffic event data)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900" b="0" dirty="0">
                <a:solidFill>
                  <a:schemeClr val="tx1"/>
                </a:solidFill>
              </a:rPr>
              <a:t>Spanning 49 states 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900" b="0" dirty="0">
                <a:solidFill>
                  <a:schemeClr val="tx1"/>
                </a:solidFill>
              </a:rPr>
              <a:t>Data collected from February 2016 to March 2019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900" b="0" dirty="0">
                <a:solidFill>
                  <a:schemeClr val="tx1"/>
                </a:solidFill>
              </a:rPr>
              <a:t>49 columns including weather data and Road POIs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900" b="0" dirty="0">
                <a:solidFill>
                  <a:schemeClr val="tx1"/>
                </a:solidFill>
              </a:rPr>
              <a:t>Certain variables such as Source, TMC, Start and End Times, Start and End Latitudes and </a:t>
            </a:r>
            <a:r>
              <a:rPr lang="en-US" sz="1900" b="0" dirty="0" smtClean="0">
                <a:solidFill>
                  <a:schemeClr val="tx1"/>
                </a:solidFill>
              </a:rPr>
              <a:t>Longitudes, and some other geographical </a:t>
            </a:r>
            <a:r>
              <a:rPr lang="en-US" sz="1900" b="0" dirty="0">
                <a:solidFill>
                  <a:schemeClr val="tx1"/>
                </a:solidFill>
              </a:rPr>
              <a:t>variables were removed since they were not included in our primary scope of interest.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900" b="0" dirty="0">
                <a:solidFill>
                  <a:schemeClr val="tx1"/>
                </a:solidFill>
              </a:rPr>
              <a:t>Variables containing more than 80% of missing values were also removed.</a:t>
            </a:r>
            <a:endParaRPr lang="en-US" sz="1900" b="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600" b="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Variable of Interest: Severity</a:t>
            </a:r>
          </a:p>
          <a:p>
            <a:pPr marL="83820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i="1" dirty="0"/>
              <a:t>Level 1 : 2 Minutes and 30 </a:t>
            </a:r>
            <a:r>
              <a:rPr lang="en-US" sz="1600" i="1" dirty="0" smtClean="0"/>
              <a:t>Seconds  (814)</a:t>
            </a:r>
            <a:endParaRPr lang="en-US" sz="1600" i="1" dirty="0"/>
          </a:p>
          <a:p>
            <a:pPr marL="83820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0" i="1" dirty="0"/>
              <a:t>Level 2 : 3 Minutes and 15 </a:t>
            </a:r>
            <a:r>
              <a:rPr lang="en-US" sz="1600" b="0" i="1" dirty="0" smtClean="0"/>
              <a:t>Seconds  (1455524)</a:t>
            </a:r>
            <a:endParaRPr lang="en-US" sz="1600" b="0" i="1" dirty="0"/>
          </a:p>
          <a:p>
            <a:pPr marL="83820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i="1" dirty="0"/>
              <a:t>Level 3:  8 </a:t>
            </a:r>
            <a:r>
              <a:rPr lang="en-US" sz="1600" i="1" dirty="0" smtClean="0"/>
              <a:t>Minutes (715582)</a:t>
            </a:r>
            <a:endParaRPr lang="en-US" sz="1600" i="1" dirty="0"/>
          </a:p>
          <a:p>
            <a:pPr marL="83820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Level 4:  18 </a:t>
            </a:r>
            <a:r>
              <a:rPr lang="en-US" sz="1600" b="1" dirty="0" smtClean="0"/>
              <a:t>Minutes (72002)</a:t>
            </a:r>
            <a:endParaRPr lang="en-US" sz="1600" b="1" dirty="0"/>
          </a:p>
          <a:p>
            <a:endParaRPr lang="en-US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sp>
        <p:nvSpPr>
          <p:cNvPr id="4" name="TextBox 3"/>
          <p:cNvSpPr txBox="1"/>
          <p:nvPr/>
        </p:nvSpPr>
        <p:spPr>
          <a:xfrm>
            <a:off x="427101" y="6452092"/>
            <a:ext cx="3864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Moosavi</a:t>
            </a:r>
            <a:r>
              <a:rPr lang="en-US" sz="1400" dirty="0"/>
              <a:t> et al.(2019)</a:t>
            </a:r>
          </a:p>
        </p:txBody>
      </p:sp>
    </p:spTree>
    <p:extLst>
      <p:ext uri="{BB962C8B-B14F-4D97-AF65-F5344CB8AC3E}">
        <p14:creationId xmlns:p14="http://schemas.microsoft.com/office/powerpoint/2010/main" val="169310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2547</TotalTime>
  <Words>792</Words>
  <Application>Microsoft Office PowerPoint</Application>
  <PresentationFormat>On-screen Show (4:3)</PresentationFormat>
  <Paragraphs>148</Paragraphs>
  <Slides>25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Georgia</vt:lpstr>
      <vt:lpstr>LucidaGrande</vt:lpstr>
      <vt:lpstr>UB Powerpoint Template</vt:lpstr>
      <vt:lpstr>effect of weather stimuli and road points of interest in classifying traffic accident severity</vt:lpstr>
      <vt:lpstr>MOTIVATION</vt:lpstr>
      <vt:lpstr>PowerPoint Presentation</vt:lpstr>
      <vt:lpstr>Problem Statement</vt:lpstr>
      <vt:lpstr>Literature review</vt:lpstr>
      <vt:lpstr>Past Work</vt:lpstr>
      <vt:lpstr>Methodologies from Past Work</vt:lpstr>
      <vt:lpstr>DATA Description</vt:lpstr>
      <vt:lpstr>Initial Data : US Accidents </vt:lpstr>
      <vt:lpstr>Road POIs</vt:lpstr>
      <vt:lpstr>Weather Variables</vt:lpstr>
      <vt:lpstr>Data preprocessing and cleaning</vt:lpstr>
      <vt:lpstr>PowerPoint Presentation</vt:lpstr>
      <vt:lpstr>Variables Considered</vt:lpstr>
      <vt:lpstr>MethodologY</vt:lpstr>
      <vt:lpstr>PowerPoint Presentation</vt:lpstr>
      <vt:lpstr>RESULTS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and Future Work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Adithya Narayanan L</cp:lastModifiedBy>
  <cp:revision>251</cp:revision>
  <cp:lastPrinted>2015-10-19T19:01:41Z</cp:lastPrinted>
  <dcterms:created xsi:type="dcterms:W3CDTF">2016-06-28T14:05:07Z</dcterms:created>
  <dcterms:modified xsi:type="dcterms:W3CDTF">2019-12-04T01:44:53Z</dcterms:modified>
  <cp:category/>
</cp:coreProperties>
</file>

<file path=docProps/thumbnail.jpeg>
</file>